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88"/>
    <a:srgbClr val="46C2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27" autoAdjust="0"/>
  </p:normalViewPr>
  <p:slideViewPr>
    <p:cSldViewPr>
      <p:cViewPr>
        <p:scale>
          <a:sx n="100" d="100"/>
          <a:sy n="100" d="100"/>
        </p:scale>
        <p:origin x="-504" y="1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10C14-050D-4C37-9CEE-B5A188EC6B06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FD475-818C-4706-B3B3-644817C419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18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FC696-71BD-4F8C-86A9-7DF7EC64C2D9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46D98-7FCB-43E6-BA10-2480D38BD8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021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230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72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061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929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33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4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88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584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54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59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339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63550-106B-4C99-B7F4-CB66333FC752}" type="datetimeFigureOut">
              <a:rPr lang="en-GB" smtClean="0"/>
              <a:t>30/08/2017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506F7-BCD8-4069-B2CD-EACF4CF9EC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654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4632" cy="1442591"/>
          </a:xfrm>
        </p:spPr>
        <p:txBody>
          <a:bodyPr/>
          <a:lstStyle/>
          <a:p>
            <a:endParaRPr lang="en-GB" b="1" dirty="0">
              <a:solidFill>
                <a:srgbClr val="46C290"/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713184"/>
            <a:ext cx="9180512" cy="6172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1" y="0"/>
            <a:ext cx="9180512" cy="13716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3886200"/>
            <a:ext cx="7772400" cy="2971800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pPr algn="r"/>
            <a:r>
              <a:rPr lang="en-GB" sz="2800" dirty="0" smtClean="0">
                <a:solidFill>
                  <a:srgbClr val="009688"/>
                </a:solidFill>
                <a:latin typeface="Trebuchet MS" panose="020B0603020202020204" pitchFamily="34" charset="0"/>
              </a:rPr>
              <a:t>Mark Proctor, </a:t>
            </a:r>
            <a:r>
              <a:rPr lang="en-GB" sz="2800" dirty="0" smtClean="0">
                <a:solidFill>
                  <a:srgbClr val="009688"/>
                </a:solidFill>
                <a:latin typeface="Trebuchet MS" panose="020B0603020202020204" pitchFamily="34" charset="0"/>
              </a:rPr>
              <a:t>31 </a:t>
            </a:r>
            <a:r>
              <a:rPr lang="en-GB" sz="2800" dirty="0" smtClean="0">
                <a:solidFill>
                  <a:srgbClr val="009688"/>
                </a:solidFill>
                <a:latin typeface="Trebuchet MS" panose="020B0603020202020204" pitchFamily="34" charset="0"/>
              </a:rPr>
              <a:t>August, 2017</a:t>
            </a:r>
            <a:endParaRPr lang="en-GB" sz="2800" dirty="0">
              <a:solidFill>
                <a:srgbClr val="009688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82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371601"/>
            <a:ext cx="9036496" cy="1409328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>
                <a:solidFill>
                  <a:srgbClr val="46C290"/>
                </a:solidFill>
                <a:latin typeface="Trebuchet MS" panose="020B0603020202020204" pitchFamily="34" charset="0"/>
              </a:rPr>
              <a:t>What is SOHO?</a:t>
            </a:r>
            <a:endParaRPr lang="en-GB" sz="3600" b="1" dirty="0">
              <a:solidFill>
                <a:srgbClr val="46C290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4932" y="2636912"/>
            <a:ext cx="54726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Solar and </a:t>
            </a:r>
            <a:r>
              <a:rPr lang="en-GB" dirty="0" err="1" smtClean="0">
                <a:latin typeface="Trebuchet MS" panose="020B0603020202020204" pitchFamily="34" charset="0"/>
              </a:rPr>
              <a:t>Heliospheric</a:t>
            </a:r>
            <a:r>
              <a:rPr lang="en-GB" dirty="0" smtClean="0">
                <a:latin typeface="Trebuchet MS" panose="020B0603020202020204" pitchFamily="34" charset="0"/>
              </a:rPr>
              <a:t> Observatory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Heliosphere - </a:t>
            </a:r>
            <a:r>
              <a:rPr lang="en-GB" i="1" dirty="0" smtClean="0">
                <a:latin typeface="Trebuchet MS" panose="020B0603020202020204" pitchFamily="34" charset="0"/>
              </a:rPr>
              <a:t>the </a:t>
            </a:r>
            <a:r>
              <a:rPr lang="en-GB" i="1" dirty="0">
                <a:latin typeface="Trebuchet MS" panose="020B0603020202020204" pitchFamily="34" charset="0"/>
              </a:rPr>
              <a:t>region of </a:t>
            </a:r>
            <a:r>
              <a:rPr lang="en-GB" i="1" dirty="0" smtClean="0">
                <a:latin typeface="Trebuchet MS" panose="020B0603020202020204" pitchFamily="34" charset="0"/>
              </a:rPr>
              <a:t>space,</a:t>
            </a:r>
            <a:br>
              <a:rPr lang="en-GB" i="1" dirty="0" smtClean="0">
                <a:latin typeface="Trebuchet MS" panose="020B0603020202020204" pitchFamily="34" charset="0"/>
              </a:rPr>
            </a:br>
            <a:r>
              <a:rPr lang="en-GB" i="1" dirty="0" smtClean="0">
                <a:latin typeface="Trebuchet MS" panose="020B0603020202020204" pitchFamily="34" charset="0"/>
              </a:rPr>
              <a:t>encompassing </a:t>
            </a:r>
            <a:r>
              <a:rPr lang="en-GB" i="1" dirty="0">
                <a:latin typeface="Trebuchet MS" panose="020B0603020202020204" pitchFamily="34" charset="0"/>
              </a:rPr>
              <a:t>the solar system, in which the solar wind has a significant influence</a:t>
            </a:r>
          </a:p>
          <a:p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Satellite monitoring the Sun’s activity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22 years-old this December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Trebuchet MS" panose="020B0603020202020204" pitchFamily="34" charset="0"/>
              </a:rPr>
              <a:t>C</a:t>
            </a:r>
            <a:r>
              <a:rPr lang="en-GB" dirty="0" smtClean="0">
                <a:latin typeface="Trebuchet MS" panose="020B0603020202020204" pitchFamily="34" charset="0"/>
              </a:rPr>
              <a:t>o-funded NASA/ESA mission</a:t>
            </a:r>
            <a:endParaRPr lang="en-GB" dirty="0">
              <a:latin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16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229200"/>
            <a:ext cx="2162175" cy="1619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147" y="1618975"/>
            <a:ext cx="3907013" cy="3907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69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371601"/>
            <a:ext cx="9036496" cy="1409328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>
                <a:solidFill>
                  <a:srgbClr val="46C290"/>
                </a:solidFill>
                <a:latin typeface="Trebuchet MS" panose="020B0603020202020204" pitchFamily="34" charset="0"/>
              </a:rPr>
              <a:t>Why spy on The Sun?</a:t>
            </a:r>
            <a:endParaRPr lang="en-GB" sz="3600" b="1" dirty="0">
              <a:solidFill>
                <a:srgbClr val="46C290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4932" y="2636912"/>
            <a:ext cx="54726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A relatively stable, life-giving star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But also a volatile and active ball of gas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Flares, storms, eruptions and disruption to satellites and power, </a:t>
            </a:r>
            <a:r>
              <a:rPr lang="en-GB" dirty="0" err="1" smtClean="0">
                <a:latin typeface="Trebuchet MS" panose="020B0603020202020204" pitchFamily="34" charset="0"/>
              </a:rPr>
              <a:t>eg</a:t>
            </a:r>
            <a:r>
              <a:rPr lang="en-GB" dirty="0" smtClean="0">
                <a:latin typeface="Trebuchet MS" panose="020B0603020202020204" pitchFamily="34" charset="0"/>
              </a:rPr>
              <a:t> Quebec, 1989,</a:t>
            </a:r>
            <a:br>
              <a:rPr lang="en-GB" dirty="0" smtClean="0">
                <a:latin typeface="Trebuchet MS" panose="020B0603020202020204" pitchFamily="34" charset="0"/>
              </a:rPr>
            </a:br>
            <a:r>
              <a:rPr lang="en-GB" dirty="0" smtClean="0">
                <a:latin typeface="Trebuchet MS" panose="020B0603020202020204" pitchFamily="34" charset="0"/>
              </a:rPr>
              <a:t>6 million powerless for 9 hours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Undefined potential biological</a:t>
            </a:r>
            <a:r>
              <a:rPr lang="en-GB" dirty="0" smtClean="0">
                <a:latin typeface="Trebuchet MS" panose="020B0603020202020204" pitchFamily="34" charset="0"/>
              </a:rPr>
              <a:t>, climatic</a:t>
            </a:r>
            <a:br>
              <a:rPr lang="en-GB" dirty="0" smtClean="0">
                <a:latin typeface="Trebuchet MS" panose="020B0603020202020204" pitchFamily="34" charset="0"/>
              </a:rPr>
            </a:br>
            <a:r>
              <a:rPr lang="en-GB" dirty="0" smtClean="0">
                <a:latin typeface="Trebuchet MS" panose="020B0603020202020204" pitchFamily="34" charset="0"/>
              </a:rPr>
              <a:t>and</a:t>
            </a:r>
            <a:r>
              <a:rPr lang="en-GB" dirty="0">
                <a:latin typeface="Trebuchet MS" panose="020B0603020202020204" pitchFamily="34" charset="0"/>
              </a:rPr>
              <a:t> </a:t>
            </a:r>
            <a:r>
              <a:rPr lang="en-GB" dirty="0" smtClean="0">
                <a:latin typeface="Trebuchet MS" panose="020B0603020202020204" pitchFamily="34" charset="0"/>
              </a:rPr>
              <a:t>economic risks and costs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Need to better understand solar activity and predict ‘space weather’</a:t>
            </a:r>
            <a:endParaRPr lang="en-GB" dirty="0" smtClean="0">
              <a:latin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16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229200"/>
            <a:ext cx="2162175" cy="16192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231" y="1600200"/>
            <a:ext cx="4152900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49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371601"/>
            <a:ext cx="9036496" cy="1409328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>
                <a:solidFill>
                  <a:srgbClr val="46C290"/>
                </a:solidFill>
                <a:latin typeface="Trebuchet MS" panose="020B0603020202020204" pitchFamily="34" charset="0"/>
              </a:rPr>
              <a:t>How did SOHO happen?</a:t>
            </a:r>
            <a:endParaRPr lang="en-GB" sz="3600" b="1" dirty="0">
              <a:solidFill>
                <a:srgbClr val="46C290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4932" y="2636912"/>
            <a:ext cx="54726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$1.27 billion financial and research collaboration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Launched from Cape Canaveral in 1995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‘Piggy-backed’ on an Atlas II rocket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Two hours to intermediate ‘transfer orbit’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Four months to final destination orbit around the Lagrange L1 point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Lagrange L1 point – </a:t>
            </a:r>
            <a:r>
              <a:rPr lang="en-GB" i="1" dirty="0" smtClean="0">
                <a:latin typeface="Trebuchet MS" panose="020B0603020202020204" pitchFamily="34" charset="0"/>
              </a:rPr>
              <a:t>an area in space where the gravity of The Sun and The Earth balance each other out</a:t>
            </a: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16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229200"/>
            <a:ext cx="2162175" cy="1619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734" y="16002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13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371601"/>
            <a:ext cx="9036496" cy="1409328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>
                <a:solidFill>
                  <a:srgbClr val="46C290"/>
                </a:solidFill>
                <a:latin typeface="Trebuchet MS" panose="020B0603020202020204" pitchFamily="34" charset="0"/>
              </a:rPr>
              <a:t>In a spin</a:t>
            </a:r>
            <a:endParaRPr lang="en-GB" sz="3600" b="1" dirty="0">
              <a:solidFill>
                <a:srgbClr val="46C290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4932" y="2636912"/>
            <a:ext cx="547260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June 1998 – loss of control and access at</a:t>
            </a:r>
            <a:br>
              <a:rPr lang="en-GB" dirty="0" smtClean="0">
                <a:latin typeface="Trebuchet MS" panose="020B0603020202020204" pitchFamily="34" charset="0"/>
              </a:rPr>
            </a:br>
            <a:r>
              <a:rPr lang="en-GB" dirty="0" smtClean="0">
                <a:latin typeface="Trebuchet MS" panose="020B0603020202020204" pitchFamily="34" charset="0"/>
              </a:rPr>
              <a:t>start of extended mission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‘Calamitous sequence of events’ during</a:t>
            </a:r>
            <a:br>
              <a:rPr lang="en-GB" dirty="0" smtClean="0">
                <a:latin typeface="Trebuchet MS" panose="020B0603020202020204" pitchFamily="34" charset="0"/>
              </a:rPr>
            </a:br>
            <a:r>
              <a:rPr lang="en-GB" dirty="0" smtClean="0">
                <a:latin typeface="Trebuchet MS" panose="020B0603020202020204" pitchFamily="34" charset="0"/>
              </a:rPr>
              <a:t>routine gyroscope calibration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No control over altitude, telemetry,</a:t>
            </a:r>
            <a:br>
              <a:rPr lang="en-GB" dirty="0" smtClean="0">
                <a:latin typeface="Trebuchet MS" panose="020B0603020202020204" pitchFamily="34" charset="0"/>
              </a:rPr>
            </a:br>
            <a:r>
              <a:rPr lang="en-GB" dirty="0" smtClean="0">
                <a:latin typeface="Trebuchet MS" panose="020B0603020202020204" pitchFamily="34" charset="0"/>
              </a:rPr>
              <a:t>power, thermal dynamics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Baked, frozen and thawed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Arecibo to the rescue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Gyroscopic replacement</a:t>
            </a:r>
          </a:p>
          <a:p>
            <a:endParaRPr lang="en-GB" dirty="0" smtClean="0">
              <a:latin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16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229200"/>
            <a:ext cx="2162175" cy="16192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275" y="1600200"/>
            <a:ext cx="4276725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82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371601"/>
            <a:ext cx="9036496" cy="1409328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 smtClean="0">
                <a:solidFill>
                  <a:srgbClr val="46C290"/>
                </a:solidFill>
                <a:latin typeface="Trebuchet MS" panose="020B0603020202020204" pitchFamily="34" charset="0"/>
              </a:rPr>
              <a:t>Back on track</a:t>
            </a:r>
            <a:endParaRPr lang="en-GB" sz="3600" b="1" dirty="0">
              <a:solidFill>
                <a:srgbClr val="46C290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4932" y="2636912"/>
            <a:ext cx="54726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Extra week’s notice of solar eruptions to</a:t>
            </a:r>
            <a:br>
              <a:rPr lang="en-GB" dirty="0" smtClean="0">
                <a:latin typeface="Trebuchet MS" panose="020B0603020202020204" pitchFamily="34" charset="0"/>
              </a:rPr>
            </a:br>
            <a:r>
              <a:rPr lang="en-GB" dirty="0" smtClean="0">
                <a:latin typeface="Trebuchet MS" panose="020B0603020202020204" pitchFamily="34" charset="0"/>
              </a:rPr>
              <a:t>storm watchers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See the ‘dark side’ of The Sun, sense and predict activity though ultra-violet</a:t>
            </a:r>
            <a:br>
              <a:rPr lang="en-GB" dirty="0" smtClean="0">
                <a:latin typeface="Trebuchet MS" panose="020B0603020202020204" pitchFamily="34" charset="0"/>
              </a:rPr>
            </a:br>
            <a:r>
              <a:rPr lang="en-GB" dirty="0" smtClean="0">
                <a:latin typeface="Trebuchet MS" panose="020B0603020202020204" pitchFamily="34" charset="0"/>
              </a:rPr>
              <a:t>emissions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Analyse sub-surface gas currents, solar</a:t>
            </a:r>
            <a:br>
              <a:rPr lang="en-GB" dirty="0" smtClean="0">
                <a:latin typeface="Trebuchet MS" panose="020B0603020202020204" pitchFamily="34" charset="0"/>
              </a:rPr>
            </a:br>
            <a:r>
              <a:rPr lang="en-GB" dirty="0" smtClean="0">
                <a:latin typeface="Trebuchet MS" panose="020B0603020202020204" pitchFamily="34" charset="0"/>
              </a:rPr>
              <a:t>wind constituent elements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Understand, predict and mitigate coronal</a:t>
            </a:r>
            <a:br>
              <a:rPr lang="en-GB" dirty="0" smtClean="0">
                <a:latin typeface="Trebuchet MS" panose="020B0603020202020204" pitchFamily="34" charset="0"/>
              </a:rPr>
            </a:br>
            <a:r>
              <a:rPr lang="en-GB" dirty="0" smtClean="0">
                <a:latin typeface="Trebuchet MS" panose="020B0603020202020204" pitchFamily="34" charset="0"/>
              </a:rPr>
              <a:t>mass ejections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Unplanned outcome for comet hunting!</a:t>
            </a:r>
            <a:br>
              <a:rPr lang="en-GB" dirty="0" smtClean="0">
                <a:latin typeface="Trebuchet MS" panose="020B0603020202020204" pitchFamily="34" charset="0"/>
              </a:rPr>
            </a:br>
            <a:endParaRPr lang="en-GB" dirty="0" smtClean="0">
              <a:latin typeface="Trebuchet MS" panose="020B0603020202020204" pitchFamily="34" charset="0"/>
            </a:endParaRPr>
          </a:p>
          <a:p>
            <a:endParaRPr lang="en-GB" dirty="0" smtClean="0">
              <a:latin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16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229200"/>
            <a:ext cx="2162175" cy="1619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850" y="1790675"/>
            <a:ext cx="424815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59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371601"/>
            <a:ext cx="9036496" cy="1409328"/>
          </a:xfrm>
        </p:spPr>
        <p:txBody>
          <a:bodyPr>
            <a:normAutofit fontScale="90000"/>
          </a:bodyPr>
          <a:lstStyle/>
          <a:p>
            <a:pPr algn="l"/>
            <a:r>
              <a:rPr lang="en-GB" sz="3600" b="1" dirty="0" smtClean="0">
                <a:solidFill>
                  <a:srgbClr val="46C290"/>
                </a:solidFill>
                <a:latin typeface="Trebuchet MS" panose="020B0603020202020204" pitchFamily="34" charset="0"/>
              </a:rPr>
              <a:t/>
            </a:r>
            <a:br>
              <a:rPr lang="en-GB" sz="3600" b="1" dirty="0" smtClean="0">
                <a:solidFill>
                  <a:srgbClr val="46C290"/>
                </a:solidFill>
                <a:latin typeface="Trebuchet MS" panose="020B0603020202020204" pitchFamily="34" charset="0"/>
              </a:rPr>
            </a:br>
            <a:r>
              <a:rPr lang="en-GB" sz="3600" b="1" dirty="0" smtClean="0">
                <a:solidFill>
                  <a:srgbClr val="46C290"/>
                </a:solidFill>
                <a:latin typeface="Trebuchet MS" panose="020B0603020202020204" pitchFamily="34" charset="0"/>
              </a:rPr>
              <a:t>Thank you – any</a:t>
            </a:r>
            <a:br>
              <a:rPr lang="en-GB" sz="3600" b="1" dirty="0" smtClean="0">
                <a:solidFill>
                  <a:srgbClr val="46C290"/>
                </a:solidFill>
                <a:latin typeface="Trebuchet MS" panose="020B0603020202020204" pitchFamily="34" charset="0"/>
              </a:rPr>
            </a:br>
            <a:r>
              <a:rPr lang="en-GB" sz="3600" b="1" dirty="0" smtClean="0">
                <a:solidFill>
                  <a:srgbClr val="46C290"/>
                </a:solidFill>
                <a:latin typeface="Trebuchet MS" panose="020B0603020202020204" pitchFamily="34" charset="0"/>
              </a:rPr>
              <a:t>questions?</a:t>
            </a:r>
            <a:endParaRPr lang="en-GB" sz="3600" b="1" dirty="0">
              <a:solidFill>
                <a:srgbClr val="46C290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726" y="2852936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Trebuchet MS" panose="020B0603020202020204" pitchFamily="34" charset="0"/>
              </a:rPr>
              <a:t>Ask Daniel </a:t>
            </a:r>
            <a:r>
              <a:rPr lang="en-GB" dirty="0" smtClean="0">
                <a:latin typeface="Trebuchet MS" panose="020B0603020202020204" pitchFamily="34" charset="0"/>
                <a:sym typeface="Wingdings" panose="05000000000000000000" pitchFamily="2" charset="2"/>
              </a:rPr>
              <a:t></a:t>
            </a:r>
            <a:endParaRPr lang="en-GB" dirty="0" smtClean="0">
              <a:latin typeface="Trebuchet MS" panose="020B0603020202020204" pitchFamily="34" charset="0"/>
            </a:endParaRPr>
          </a:p>
          <a:p>
            <a:endParaRPr lang="en-GB" dirty="0" smtClean="0">
              <a:latin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16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229200"/>
            <a:ext cx="2162175" cy="1619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3239" y="1600200"/>
            <a:ext cx="4210050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45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64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What is SOHO?</vt:lpstr>
      <vt:lpstr>Why spy on The Sun?</vt:lpstr>
      <vt:lpstr>How did SOHO happen?</vt:lpstr>
      <vt:lpstr>In a spin</vt:lpstr>
      <vt:lpstr>Back on track</vt:lpstr>
      <vt:lpstr> Thank you – 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SOHO</dc:title>
  <dc:creator>Kay Rothwell</dc:creator>
  <cp:lastModifiedBy>Kay Rothwell</cp:lastModifiedBy>
  <cp:revision>27</cp:revision>
  <dcterms:created xsi:type="dcterms:W3CDTF">2017-08-28T19:42:56Z</dcterms:created>
  <dcterms:modified xsi:type="dcterms:W3CDTF">2017-08-30T19:06:16Z</dcterms:modified>
</cp:coreProperties>
</file>